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380EE-A1FF-4A26-924B-9BCFE303343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88607-5964-47C2-A8FF-79299244F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920880" cy="424847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Презентация </a:t>
            </a:r>
            <a:br>
              <a:rPr lang="ru-RU" sz="2200" dirty="0" smtClean="0"/>
            </a:br>
            <a:r>
              <a:rPr lang="ru-RU" sz="2200" dirty="0" smtClean="0"/>
              <a:t>проектной </a:t>
            </a:r>
            <a:r>
              <a:rPr lang="ru-RU" sz="2200" dirty="0" smtClean="0"/>
              <a:t>работы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по теме: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Технологическая </a:t>
            </a:r>
            <a:r>
              <a:rPr lang="ru-RU" sz="2200" dirty="0"/>
              <a:t>карта обобщающего урока биологии</a:t>
            </a:r>
            <a:br>
              <a:rPr lang="ru-RU" sz="2200" dirty="0"/>
            </a:br>
            <a:r>
              <a:rPr lang="ru-RU" sz="2200" dirty="0"/>
              <a:t>в 6 классе по теме «Органы цветковых растений»</a:t>
            </a:r>
            <a:br>
              <a:rPr lang="ru-RU" sz="2200" dirty="0"/>
            </a:br>
            <a:r>
              <a:rPr lang="ru-RU" sz="2200" dirty="0"/>
              <a:t>с учетом требований </a:t>
            </a:r>
            <a:r>
              <a:rPr lang="ru-RU" sz="2200" dirty="0" smtClean="0"/>
              <a:t>ФГОС.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000" dirty="0" smtClean="0"/>
              <a:t>                                                                           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</a:t>
            </a:r>
            <a:br>
              <a:rPr lang="ru-RU" sz="2000" dirty="0" smtClean="0"/>
            </a:br>
            <a:r>
              <a:rPr lang="ru-RU" sz="1800" dirty="0" smtClean="0"/>
              <a:t>                                                                                      </a:t>
            </a:r>
            <a:r>
              <a:rPr lang="ru-RU" sz="2000" dirty="0" smtClean="0"/>
              <a:t>Автор </a:t>
            </a:r>
            <a:r>
              <a:rPr lang="ru-RU" sz="2000" dirty="0"/>
              <a:t>проекта:</a:t>
            </a:r>
            <a:br>
              <a:rPr lang="ru-RU" sz="2000" dirty="0"/>
            </a:br>
            <a:r>
              <a:rPr lang="ru-RU" sz="2000" dirty="0" smtClean="0"/>
              <a:t>                        </a:t>
            </a:r>
            <a:r>
              <a:rPr lang="ru-RU" sz="2000" dirty="0" smtClean="0"/>
              <a:t>                                                        учитель биологии                                                 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                       Тарасова В.М.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                                            </a:t>
            </a:r>
            <a:r>
              <a:rPr lang="ru-RU" sz="2200" dirty="0"/>
              <a:t/>
            </a:r>
            <a:br>
              <a:rPr lang="ru-RU" sz="22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4664"/>
            <a:ext cx="8064896" cy="1584176"/>
          </a:xfrm>
        </p:spPr>
        <p:txBody>
          <a:bodyPr>
            <a:normAutofit fontScale="925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100" dirty="0" smtClean="0">
                <a:solidFill>
                  <a:schemeClr val="tx1"/>
                </a:solidFill>
                <a:latin typeface="Cambria" pitchFamily="18" charset="0"/>
              </a:rPr>
              <a:t>Муниципальное бюджетное образовательное учреждение «Средняя общеобразовательная школа с углубленным изучением отдельных предметов №120 Московского района г. Казани».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56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60932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Казань,2015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94259267"/>
              </p:ext>
            </p:extLst>
          </p:nvPr>
        </p:nvGraphicFramePr>
        <p:xfrm>
          <a:off x="539553" y="764704"/>
          <a:ext cx="8208912" cy="553970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808311"/>
                <a:gridCol w="1872208"/>
                <a:gridCol w="2520280"/>
                <a:gridCol w="1008113"/>
              </a:tblGrid>
              <a:tr h="619986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4. Переход к этапу решения частных задач.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Применение знаний и умений в новой ситуации.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Первичный контроль за правильностью выполнения способа действия.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Оценивает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выполнение каждой операции.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Задание 2: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Рассмотрите картинки растений (фикус, шиповник, вороний глаз, кукуруза) и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заполните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таблицу (см. Приложение 1,2) слайд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Проверка по заполненной таблице, слайд 4.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Работают в команде, выполняет письменную работу, по окончании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обсуждают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друг с другом. Фронтальная проверка по слайду 4.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Проводят коллективное исследование, конструируют новый способ действия или формируют понятия.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Закрепление и взаимопроверка знаний о листе. Осуществляют работу по выполнению отдельных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операций (сравнение листьев)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15-20мин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9103949"/>
              </p:ext>
            </p:extLst>
          </p:nvPr>
        </p:nvGraphicFramePr>
        <p:xfrm>
          <a:off x="467543" y="692696"/>
          <a:ext cx="8208912" cy="589474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669631"/>
                <a:gridCol w="2010890"/>
                <a:gridCol w="2592288"/>
                <a:gridCol w="936103"/>
              </a:tblGrid>
              <a:tr h="3280155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Задание 3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Ответы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на вопросы по корню: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-Какие типы корневых систем вы знаете?- слайд 5. (отвечает  тот, кто выше)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2.Какие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функции выполняет корень? (отвечает тот, у кого светлее волосы).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Работают в случайных парах. Поблагодарили партнеров, заняли свои рабочие места.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Участвуют в обсуждении содержания материала. Закрепление и взаимопроверка знаний о корне.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Проводят исследование текста.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Закрепление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и взаимопроверка знаний о цветке.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Осуществляют самоконтроль.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</a:tr>
              <a:tr h="241709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Задание  4: Записать названия частей цветка, используя рисунок,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проверка по слайду 6.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См. Приложение 4.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Подписывают части цветка по рисунку согласно нумерации.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Закрепление и самопроверка знаний о цветке.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Рефлексия своих действий.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Осуществляют: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самооценку;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самопроверку;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331" marR="56331" marT="56331" marB="5633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2975154"/>
              </p:ext>
            </p:extLst>
          </p:nvPr>
        </p:nvGraphicFramePr>
        <p:xfrm>
          <a:off x="467544" y="764704"/>
          <a:ext cx="8148961" cy="531680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20280"/>
                <a:gridCol w="88524"/>
                <a:gridCol w="1894599"/>
                <a:gridCol w="2421010"/>
                <a:gridCol w="1224548"/>
              </a:tblGrid>
              <a:tr h="223200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осуществляет:</a:t>
                      </a:r>
                    </a:p>
                    <a:p>
                      <a:pPr lvl="0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индивидуальный контроль; </a:t>
                      </a:r>
                    </a:p>
                    <a:p>
                      <a:pPr lvl="0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выборочный контроль.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5. Что произошло бы, если бы не было стебля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? Слайд 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gridSpan="2"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Высказывают  свои предположения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Слушают друг друга</a:t>
                      </a: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24" marR="63124" marT="63124" marB="63124" anchor="b"/>
                </a:tc>
                <a:tc hMerge="1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/>
                    </a:p>
                  </a:txBody>
                  <a:tcPr marL="63124" marR="63124" marT="63124" marB="63124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Осуществляют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анализ, находят причинно –следственные связи, выдвигают гипотезы, обосновывают мнение.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  <a:tr h="48648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Обобщение и систематизация знаний</a:t>
                      </a: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0476">
                <a:tc gridSpan="2"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Акцентирует внимание на конечных результатах учебной деятельности обучающихся на уроке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Задание 6. Заполните в тексте пропуски, используя предложенные термины.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См. Приложение 3.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Проверка по слайду 8.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Выполняют упражнение в тетради.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очереди комментируют. Обосновывают выбор написания терминов</a:t>
                      </a: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Учащиеся сверяют свои ответы и оценивают свою работу: Мах -7 баллов.</a:t>
                      </a:r>
                    </a:p>
                    <a:p>
                      <a:pPr algn="l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баллов – «5», 5-6 балл – «4», 3-4 балла –«3».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Осуществляют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взаимооценку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взаимопроверку; </a:t>
                      </a: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 мин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836712"/>
          <a:ext cx="7920880" cy="525658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27808"/>
                <a:gridCol w="1844299"/>
                <a:gridCol w="2356735"/>
                <a:gridCol w="1192038"/>
              </a:tblGrid>
              <a:tr h="60616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 pitchFamily="18" charset="0"/>
                          <a:cs typeface="Times New Roman" pitchFamily="18" charset="0"/>
                        </a:rPr>
                        <a:t>Физминутка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16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6. Контроль усвоения, обсуждение допущенных ошибок и их коррекция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00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Диагностическая работа (на выходе):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- организация дифференцированной коррекционной работы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Задают вопросы по теме урока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Отработка операций, в которых допущены ошибки.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5 мин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  <a:tr h="60616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7. Информация о домашнем задании, инструктаж о его выполнении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8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Задает домашнее задание: готовится к контрольной работе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Записывают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Планируют свою деятельность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1мин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99964561"/>
              </p:ext>
            </p:extLst>
          </p:nvPr>
        </p:nvGraphicFramePr>
        <p:xfrm>
          <a:off x="467544" y="764705"/>
          <a:ext cx="8136904" cy="554461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6748"/>
                <a:gridCol w="2443812"/>
                <a:gridCol w="2232248"/>
                <a:gridCol w="864096"/>
              </a:tblGrid>
              <a:tr h="44488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8. Рефлексия (подведение итогов занятия)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9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Благодарит за проделанную работу. Организует оценочные высказывания обучающихся; беседу, связывая результаты урока с его целями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Слайд 9.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Оцените, насколько интересен и полезен был сегодня урок, разместите на «Дереве творчества» цветы, плоды, листья.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см приложение 5.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(яблоко, цветок, зеленый и желтый лист).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Выставляет оценки в журнал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Рефлексия своих действий, подводят итоги урока.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Расскажите по схеме: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я              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запомнил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смог                                                    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</a:t>
                      </a:r>
                    </a:p>
                    <a:p>
                      <a:pPr marL="90170" marR="850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Формулируют конечный результат своей работы на уроке.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Называют основные позиции пройденного материала и как они их усвоили (что получилось, что не получилось и почему)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3 мин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  <p:grpSp>
        <p:nvGrpSpPr>
          <p:cNvPr id="26625" name="Группа 12"/>
          <p:cNvGrpSpPr>
            <a:grpSpLocks/>
          </p:cNvGrpSpPr>
          <p:nvPr/>
        </p:nvGrpSpPr>
        <p:grpSpPr bwMode="auto">
          <a:xfrm>
            <a:off x="31750" y="69850"/>
            <a:ext cx="508000" cy="446088"/>
            <a:chOff x="5316" y="12584"/>
            <a:chExt cx="800" cy="709"/>
          </a:xfrm>
        </p:grpSpPr>
        <p:sp>
          <p:nvSpPr>
            <p:cNvPr id="13" name="Line 3"/>
            <p:cNvSpPr>
              <a:spLocks noChangeShapeType="1"/>
            </p:cNvSpPr>
            <p:nvPr/>
          </p:nvSpPr>
          <p:spPr bwMode="auto">
            <a:xfrm flipV="1">
              <a:off x="5316" y="12584"/>
              <a:ext cx="80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4"/>
            <p:cNvSpPr>
              <a:spLocks noChangeShapeType="1"/>
            </p:cNvSpPr>
            <p:nvPr/>
          </p:nvSpPr>
          <p:spPr bwMode="auto">
            <a:xfrm>
              <a:off x="5316" y="12937"/>
              <a:ext cx="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>
              <a:off x="5316" y="13021"/>
              <a:ext cx="80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385592" y="2564904"/>
            <a:ext cx="504056" cy="28803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57600" y="2852936"/>
            <a:ext cx="432048" cy="7200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347864" y="2996952"/>
            <a:ext cx="541784" cy="7200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836712"/>
            <a:ext cx="7542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Основные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критерии и показатели эффективности реализации проекта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6928262"/>
              </p:ext>
            </p:extLst>
          </p:nvPr>
        </p:nvGraphicFramePr>
        <p:xfrm>
          <a:off x="683568" y="1700809"/>
          <a:ext cx="7776864" cy="3661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853243">
                <a:tc>
                  <a:txBody>
                    <a:bodyPr/>
                    <a:lstStyle/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Критерий эффективности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Измеритель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3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Итоги контрольной работы по теме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Процент успеваемости, ПО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018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Положительные отзывы обучающихся об уроке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Значки на Дереве творчества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3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Отзывы коллег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Анализ </a:t>
                      </a:r>
                      <a:r>
                        <a:rPr lang="ru-RU" sz="16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урока </a:t>
                      </a:r>
                      <a:r>
                        <a:rPr lang="ru-RU" sz="1600" b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на</a:t>
                      </a:r>
                      <a:r>
                        <a:rPr lang="ru-RU" sz="1600" b="1" baseline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ШМО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94528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11560" y="986824"/>
            <a:ext cx="792088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1.Калинова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Г.С. ФГОС основного общего образования и содержание обучения биологии //Биология в школе.-2012.-№5.- С. 29-3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Марина А.В., М.С. Рябова. Технологическая карта урока: Сложности и проблемы разработки. Молодой ученый. 2014. -№ 21.1.- с 195-198.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3.Методические рекомендации по проектированию современного урока,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РТ ГАОУ ДПО «Институт развития образования Республики Татарстан», авторы-составители: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Федорова Т.Т., начальник Управления общего образования, к.п.н.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Салихова Л.Ф., проректор по учебно-методической работе, доцент кафедры менеджмента и экономики в образовании ГАОУ ДПО ИРО РТ, к.п.н.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Ахмерова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Г.Р., начальник общего отдела Министерства образования и науки РТ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Закиева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А.Ю., заведующая кафедрой современных образовательных технологий  ГАОУ ДПО ИРО РТ, доцент, к.п.н.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Музаффарова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М.Г., заведующая лабораторией национального образования, доцент кафедры поликультурного образования, к.п.н., Казань,2003.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11560" y="1384820"/>
            <a:ext cx="792088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916832"/>
            <a:ext cx="71287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Новая система образования отказывается от традиционного представления результатов обучения в виде знаний, умений и навыков (ЗУН) и ставит главной задачей развитие личности ученика. Формулировки ФГОС указывают на реальные виды деятельности, которыми учащийся должен овладеть к концу обучения. Эти требования сформулированы в виде личностных,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предметных результатов.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132856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Технологическая карта урока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способ графического проектирования урока, таблица, позволяющая структурировать урок по выбранным учителем параметрам. Такими параметрами могут быть этапы урока, его цели, содержание учебного материала, методы и приемы организации учебной деятельности обучающихся, деятельность учителя и деятельность обучающихся.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836712"/>
            <a:ext cx="6242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использования педагогами технологических карт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Рисунок 3" descr="http://www.moluch.ru/archive/80/13850/images/image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20880" cy="482453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1" y="1211408"/>
            <a:ext cx="79208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технологической карты урока в рамках УМК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Пасечника В.В., позволяющей реализовать требования ФГОС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11560" y="2969985"/>
            <a:ext cx="74168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1.Ознакомиться с типами технологических карт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2.Составить план-конспект урока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3.Оформить урок в виде технологической карты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4.Реализовать на уроке в 6 классе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5.Оценить эффективность разработанного материала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11560" y="1266005"/>
            <a:ext cx="792088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 реализации проекта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1.Совершенствование методики проведения уроков с учетом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требований ФГОС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Закрепление, обобщение и систематизация знаний об органах цветковых растений, проверить теоретические знания учащихся и  их практические навыки.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3.Формирование интеллектуальных умений: сравнивать объекты, выявлять взаимосвязь между строением и функциями; применять теоретические знания для решения практических задач; развивать умение логически мыслить, выдвигать гипотезы, доказывать.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4.воспитание познавательного интереса к предмету, бережного отношения к растениям; аккуратности, внимательного отношение к ответам товарищей.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разработке т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ехнологической карты по ФГОС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 учитывать ряд этапов.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Прежде всего необходимо рассмотреть этапы конструирования урока: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 темы учебного материала.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 дидактической цели темы.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 типа урока: урок изучения и первичного закрепления новых знаний; закрепления новых знаний; комплексного применения знаний, умений и навыков; обобщения и систематизации знаний; проверки, оценки и коррекции знаний, умений и навыков учащихся.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Продумывание структуры урока.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Обеспеченность урока (таблица).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Отбор содержания учебного материала.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 методов обучения.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 форм организации педагогической деятельности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знаний, умений и навыков.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 урока.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74151439"/>
              </p:ext>
            </p:extLst>
          </p:nvPr>
        </p:nvGraphicFramePr>
        <p:xfrm>
          <a:off x="467546" y="1916832"/>
          <a:ext cx="8280918" cy="463107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168350"/>
                <a:gridCol w="1872208"/>
                <a:gridCol w="1952488"/>
                <a:gridCol w="1287872"/>
              </a:tblGrid>
              <a:tr h="62905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уч-ся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УУД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  <a:tr h="45106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1.Организационный этап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Приветствие учащихся. Проверяет готовность обучающихся к уроку. Создает эмоциональный настрой на урок.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Рассаживаются по парам.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Слушают учителя. 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1-2 мин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  <a:tr h="38840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Постановка цели и задач урока. Мотивация учебной деятельности учащихся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637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Постановка учебных задач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Организовывает погружение в проблему, создает ситуацию разрыва. Обеспечивает мотивацию выполнения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целью подготовки к к/р 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Участвуют в формировании задач урока.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Отвечают на вопросы учителя.</a:t>
                      </a:r>
                      <a:endParaRPr lang="ru-RU" sz="16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Фиксируют проблему. Принимают и сохраняют учебную цель и задачу.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2-3 мин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3568" y="836712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Технологическая карта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обобщаюшего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урока </a:t>
            </a: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«Органы цветковых растений»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0479594"/>
              </p:ext>
            </p:extLst>
          </p:nvPr>
        </p:nvGraphicFramePr>
        <p:xfrm>
          <a:off x="611560" y="755462"/>
          <a:ext cx="7920881" cy="525908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81866"/>
                <a:gridCol w="2242670"/>
                <a:gridCol w="2232248"/>
                <a:gridCol w="864097"/>
              </a:tblGrid>
              <a:tr h="5132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Актуализация знаний 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5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Организует учебное взаимодействие учеников (группы) и следующее обсуждение составленных моделей.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Задание 1: Какие органы растения вы знаете? слайд 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Какой из органов растения на ваш взгляд самый важный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см. карточки, прикрепленные в углах кабинета.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(Стебель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Корень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Цветок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Лист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Учащиеся 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выбирают вариант ответа и следуют к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соответствующим табличкам, 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которые находятся в углах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класса.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парах объясняют свой выбор, дают определения органам.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Осознанно строят речевые высказывания, рефлексия своих действий. Воспринимают  ответы обучающихся;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Участвуют в обсуждении содержания материала. Учатся формулировать собственное мнение и позицию.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3-4 мин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124" marR="63124" marT="63124" marB="63124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6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6</Template>
  <TotalTime>400</TotalTime>
  <Words>1245</Words>
  <Application>Microsoft Office PowerPoint</Application>
  <PresentationFormat>Экран (4:3)</PresentationFormat>
  <Paragraphs>181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Презентация 6</vt:lpstr>
      <vt:lpstr>  Презентация  проектной работы по теме: Технологическая карта обобщающего урока биологии в 6 классе по теме «Органы цветковых растений» с учетом требований ФГОС.                                                                                                                                                                                                                                              Автор проекта:                                                                                 учитель биологии                                                                                                                           Тарасова В.М.                                                           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проектной работы слушателей курсов «Современный урок по биологии с учетом требований ФГОС и особых образовательных потребностей»  Технологическая карта обобщающего урока биологии в 6 классе по теме «Органы цветковых растений» с учетом требований ФГОС                                                                              Авторы проекта:                                                                               Сунгатуллина Р.С.                                                                         Тарасова В.М.                                                                                                 Куратор: Вологодская О.В.</dc:title>
  <dc:creator>WeraUkader Tarasowa</dc:creator>
  <cp:lastModifiedBy>WeraUkader Tarasowa</cp:lastModifiedBy>
  <cp:revision>33</cp:revision>
  <dcterms:created xsi:type="dcterms:W3CDTF">2015-02-23T15:00:20Z</dcterms:created>
  <dcterms:modified xsi:type="dcterms:W3CDTF">2015-03-18T20:00:31Z</dcterms:modified>
</cp:coreProperties>
</file>